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</p:sldIdLst>
  <p:sldSz cx="10656888" cy="7489825"/>
  <p:notesSz cx="6888163" cy="10020300"/>
  <p:defaultTextStyle>
    <a:defPPr>
      <a:defRPr lang="ru-RU"/>
    </a:defPPr>
    <a:lvl1pPr marL="0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8364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6729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5093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3457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1819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0187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28551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46913" algn="l" defTabSz="103672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8737" autoAdjust="0"/>
  </p:normalViewPr>
  <p:slideViewPr>
    <p:cSldViewPr>
      <p:cViewPr>
        <p:scale>
          <a:sx n="100" d="100"/>
          <a:sy n="100" d="100"/>
        </p:scale>
        <p:origin x="-1314" y="-138"/>
      </p:cViewPr>
      <p:guideLst>
        <p:guide orient="horz" pos="2359"/>
        <p:guide pos="33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268" y="2326702"/>
            <a:ext cx="9058355" cy="16054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8533" y="4244234"/>
            <a:ext cx="7459822" cy="1914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5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2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7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03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6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26244" y="299942"/>
            <a:ext cx="2397800" cy="6390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2844" y="299942"/>
            <a:ext cx="7015785" cy="6390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6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5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822" y="4812908"/>
            <a:ext cx="9058355" cy="1487562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1822" y="3174509"/>
            <a:ext cx="9058355" cy="16383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4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68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5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3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22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0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291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475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9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2845" y="1747628"/>
            <a:ext cx="4706792" cy="49429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7252" y="1747628"/>
            <a:ext cx="4706792" cy="49429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2844" y="1676542"/>
            <a:ext cx="4708643" cy="69870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444" indent="0">
              <a:buNone/>
              <a:defRPr sz="2300" b="1"/>
            </a:lvl2pPr>
            <a:lvl3pPr marL="1036890" indent="0">
              <a:buNone/>
              <a:defRPr sz="2000" b="1"/>
            </a:lvl3pPr>
            <a:lvl4pPr marL="1555333" indent="0">
              <a:buNone/>
              <a:defRPr sz="1800" b="1"/>
            </a:lvl4pPr>
            <a:lvl5pPr marL="2073779" indent="0">
              <a:buNone/>
              <a:defRPr sz="1800" b="1"/>
            </a:lvl5pPr>
            <a:lvl6pPr marL="2592223" indent="0">
              <a:buNone/>
              <a:defRPr sz="1800" b="1"/>
            </a:lvl6pPr>
            <a:lvl7pPr marL="3110669" indent="0">
              <a:buNone/>
              <a:defRPr sz="1800" b="1"/>
            </a:lvl7pPr>
            <a:lvl8pPr marL="3629113" indent="0">
              <a:buNone/>
              <a:defRPr sz="1800" b="1"/>
            </a:lvl8pPr>
            <a:lvl9pPr marL="414755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844" y="2375245"/>
            <a:ext cx="4708643" cy="431531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3553" y="1676542"/>
            <a:ext cx="4710493" cy="69870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444" indent="0">
              <a:buNone/>
              <a:defRPr sz="2300" b="1"/>
            </a:lvl2pPr>
            <a:lvl3pPr marL="1036890" indent="0">
              <a:buNone/>
              <a:defRPr sz="2000" b="1"/>
            </a:lvl3pPr>
            <a:lvl4pPr marL="1555333" indent="0">
              <a:buNone/>
              <a:defRPr sz="1800" b="1"/>
            </a:lvl4pPr>
            <a:lvl5pPr marL="2073779" indent="0">
              <a:buNone/>
              <a:defRPr sz="1800" b="1"/>
            </a:lvl5pPr>
            <a:lvl6pPr marL="2592223" indent="0">
              <a:buNone/>
              <a:defRPr sz="1800" b="1"/>
            </a:lvl6pPr>
            <a:lvl7pPr marL="3110669" indent="0">
              <a:buNone/>
              <a:defRPr sz="1800" b="1"/>
            </a:lvl7pPr>
            <a:lvl8pPr marL="3629113" indent="0">
              <a:buNone/>
              <a:defRPr sz="1800" b="1"/>
            </a:lvl8pPr>
            <a:lvl9pPr marL="414755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3553" y="2375245"/>
            <a:ext cx="4710493" cy="431531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2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4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6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846" y="298206"/>
            <a:ext cx="3506043" cy="12691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6547" y="298208"/>
            <a:ext cx="5957496" cy="639235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2846" y="1567317"/>
            <a:ext cx="3506043" cy="5123249"/>
          </a:xfrm>
        </p:spPr>
        <p:txBody>
          <a:bodyPr/>
          <a:lstStyle>
            <a:lvl1pPr marL="0" indent="0">
              <a:buNone/>
              <a:defRPr sz="1600"/>
            </a:lvl1pPr>
            <a:lvl2pPr marL="518444" indent="0">
              <a:buNone/>
              <a:defRPr sz="1400"/>
            </a:lvl2pPr>
            <a:lvl3pPr marL="1036890" indent="0">
              <a:buNone/>
              <a:defRPr sz="1100"/>
            </a:lvl3pPr>
            <a:lvl4pPr marL="1555333" indent="0">
              <a:buNone/>
              <a:defRPr sz="1000"/>
            </a:lvl4pPr>
            <a:lvl5pPr marL="2073779" indent="0">
              <a:buNone/>
              <a:defRPr sz="1000"/>
            </a:lvl5pPr>
            <a:lvl6pPr marL="2592223" indent="0">
              <a:buNone/>
              <a:defRPr sz="1000"/>
            </a:lvl6pPr>
            <a:lvl7pPr marL="3110669" indent="0">
              <a:buNone/>
              <a:defRPr sz="1000"/>
            </a:lvl7pPr>
            <a:lvl8pPr marL="3629113" indent="0">
              <a:buNone/>
              <a:defRPr sz="1000"/>
            </a:lvl8pPr>
            <a:lvl9pPr marL="414755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5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8826" y="5242879"/>
            <a:ext cx="6394133" cy="6189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8826" y="669231"/>
            <a:ext cx="6394133" cy="4493895"/>
          </a:xfrm>
        </p:spPr>
        <p:txBody>
          <a:bodyPr/>
          <a:lstStyle>
            <a:lvl1pPr marL="0" indent="0">
              <a:buNone/>
              <a:defRPr sz="3600"/>
            </a:lvl1pPr>
            <a:lvl2pPr marL="518444" indent="0">
              <a:buNone/>
              <a:defRPr sz="3200"/>
            </a:lvl2pPr>
            <a:lvl3pPr marL="1036890" indent="0">
              <a:buNone/>
              <a:defRPr sz="2700"/>
            </a:lvl3pPr>
            <a:lvl4pPr marL="1555333" indent="0">
              <a:buNone/>
              <a:defRPr sz="2300"/>
            </a:lvl4pPr>
            <a:lvl5pPr marL="2073779" indent="0">
              <a:buNone/>
              <a:defRPr sz="2300"/>
            </a:lvl5pPr>
            <a:lvl6pPr marL="2592223" indent="0">
              <a:buNone/>
              <a:defRPr sz="2300"/>
            </a:lvl6pPr>
            <a:lvl7pPr marL="3110669" indent="0">
              <a:buNone/>
              <a:defRPr sz="2300"/>
            </a:lvl7pPr>
            <a:lvl8pPr marL="3629113" indent="0">
              <a:buNone/>
              <a:defRPr sz="2300"/>
            </a:lvl8pPr>
            <a:lvl9pPr marL="414755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8826" y="5861829"/>
            <a:ext cx="6394133" cy="879014"/>
          </a:xfrm>
        </p:spPr>
        <p:txBody>
          <a:bodyPr/>
          <a:lstStyle>
            <a:lvl1pPr marL="0" indent="0">
              <a:buNone/>
              <a:defRPr sz="1600"/>
            </a:lvl1pPr>
            <a:lvl2pPr marL="518444" indent="0">
              <a:buNone/>
              <a:defRPr sz="1400"/>
            </a:lvl2pPr>
            <a:lvl3pPr marL="1036890" indent="0">
              <a:buNone/>
              <a:defRPr sz="1100"/>
            </a:lvl3pPr>
            <a:lvl4pPr marL="1555333" indent="0">
              <a:buNone/>
              <a:defRPr sz="1000"/>
            </a:lvl4pPr>
            <a:lvl5pPr marL="2073779" indent="0">
              <a:buNone/>
              <a:defRPr sz="1000"/>
            </a:lvl5pPr>
            <a:lvl6pPr marL="2592223" indent="0">
              <a:buNone/>
              <a:defRPr sz="1000"/>
            </a:lvl6pPr>
            <a:lvl7pPr marL="3110669" indent="0">
              <a:buNone/>
              <a:defRPr sz="1000"/>
            </a:lvl7pPr>
            <a:lvl8pPr marL="3629113" indent="0">
              <a:buNone/>
              <a:defRPr sz="1000"/>
            </a:lvl8pPr>
            <a:lvl9pPr marL="414755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1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846" y="299940"/>
            <a:ext cx="9591199" cy="1248304"/>
          </a:xfrm>
          <a:prstGeom prst="rect">
            <a:avLst/>
          </a:prstGeom>
        </p:spPr>
        <p:txBody>
          <a:bodyPr vert="horz" lIns="103688" tIns="51844" rIns="103688" bIns="5184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2846" y="1747628"/>
            <a:ext cx="9591199" cy="4942938"/>
          </a:xfrm>
          <a:prstGeom prst="rect">
            <a:avLst/>
          </a:prstGeom>
        </p:spPr>
        <p:txBody>
          <a:bodyPr vert="horz" lIns="103688" tIns="51844" rIns="103688" bIns="5184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2846" y="6941960"/>
            <a:ext cx="2486607" cy="398764"/>
          </a:xfrm>
          <a:prstGeom prst="rect">
            <a:avLst/>
          </a:prstGeom>
        </p:spPr>
        <p:txBody>
          <a:bodyPr vert="horz" lIns="103688" tIns="51844" rIns="103688" bIns="518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1C48-AFD8-49B7-A42D-F58B7A9F62AF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41105" y="6941960"/>
            <a:ext cx="3374681" cy="398764"/>
          </a:xfrm>
          <a:prstGeom prst="rect">
            <a:avLst/>
          </a:prstGeom>
        </p:spPr>
        <p:txBody>
          <a:bodyPr vert="horz" lIns="103688" tIns="51844" rIns="103688" bIns="518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37438" y="6941960"/>
            <a:ext cx="2486607" cy="398764"/>
          </a:xfrm>
          <a:prstGeom prst="rect">
            <a:avLst/>
          </a:prstGeom>
        </p:spPr>
        <p:txBody>
          <a:bodyPr vert="horz" lIns="103688" tIns="51844" rIns="103688" bIns="518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3C39-DF49-4E39-845E-C658F393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1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03689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8834" indent="-388834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2472" indent="-324028" algn="l" defTabSz="1036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6112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4556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3002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1445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69891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88335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06780" indent="-259222" algn="l" defTabSz="103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8444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90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5333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3779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2223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0669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9113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47557" algn="l" defTabSz="1036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>
            <a:duotone>
              <a:prstClr val="black"/>
              <a:schemeClr val="accent6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01" y="126646"/>
            <a:ext cx="10873207" cy="76333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80177" y="288528"/>
            <a:ext cx="7560839" cy="400110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venture" panose="02000503020000020003" pitchFamily="2" charset="0"/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venture" panose="020005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62" y="165424"/>
            <a:ext cx="4824535" cy="246208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endParaRPr lang="ru-RU" sz="10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6292" y="144512"/>
            <a:ext cx="4824535" cy="246205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r>
              <a:rPr lang="ru-RU" sz="1000" dirty="0">
                <a:latin typeface="Times New Roman"/>
                <a:ea typeface="Calibri"/>
                <a:cs typeface="Times New Roman"/>
              </a:rPr>
              <a:t> </a:t>
            </a:r>
            <a:endParaRPr lang="ru-RU" sz="1000" dirty="0"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868" y="-19246"/>
            <a:ext cx="4536503" cy="307760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pPr algn="ctr"/>
            <a:r>
              <a:rPr lang="ru-RU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</a:t>
            </a:r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Фестиваля </a:t>
            </a:r>
            <a:endParaRPr lang="ru-RU" sz="1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09555"/>
              </p:ext>
            </p:extLst>
          </p:nvPr>
        </p:nvGraphicFramePr>
        <p:xfrm>
          <a:off x="215876" y="267614"/>
          <a:ext cx="4824536" cy="7077698"/>
        </p:xfrm>
        <a:graphic>
          <a:graphicData uri="http://schemas.openxmlformats.org/drawingml/2006/table">
            <a:tbl>
              <a:tblPr firstRow="1" firstCol="1" bandRow="1"/>
              <a:tblGrid>
                <a:gridCol w="717733"/>
                <a:gridCol w="3026683"/>
                <a:gridCol w="1080120"/>
              </a:tblGrid>
              <a:tr h="42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01.10.19,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15.00         вторник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Струился чудный звук волшебного рояля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…»                                           Открытие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Международного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фестиваля  фортепианной музыки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Viva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Рояль!», посвященного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Международному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Дню пианиста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ДМШ                                   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02.10.19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16.00             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Звучат в унисон  рояльные струны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   презентация рояля, концерт фортепианной музыки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Библиотека                             им. А.А. Леонова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24"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03.10.19.         11.00           четверг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«Касаясь клавиш  своими мечтами»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презентация рояля, концерт фортепианной музыки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Библиотека                                   им. </a:t>
                      </a:r>
                      <a:r>
                        <a:rPr kumimoji="0" lang="ru-RU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Ю.Иванова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04.10.19          18:00          пятница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«Учитель! Дни жизни своей ты школьной семье  посвящаешь…»</a:t>
                      </a:r>
                    </a:p>
                    <a:p>
                      <a:pPr algn="ctr"/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Концерт</a:t>
                      </a:r>
                      <a:r>
                        <a:rPr lang="ru-RU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преподавателей ДМШ</a:t>
                      </a:r>
                      <a:r>
                        <a:rPr lang="ru-RU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города  Калининграда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algn="ctr"/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посвященный Всемирному Дню Учителя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ДМШ                          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04.10.19          09.30          пятница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Магия  черно – белых клавиш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презентация рояля в базовом классе фортепианного отделения ДМШ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 № 14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07.10.19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16.00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Путешествие в мир фортепиано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концертная программа в исполнении учащихся фортепианного отделения ДМШ им. Д.Д. Шостаковича для воспитанников           д/с №10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 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08.10.19            15.15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Диалог с фортепиано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» концертная программа в исполнении учащихся фортепианного отделения ДМШ им. Д.Д. Шостаковича для воспитанников д/с № 127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д/с № 127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09.10.19 </a:t>
                      </a:r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15.30</a:t>
                      </a:r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</a:t>
                      </a:r>
                      <a:r>
                        <a:rPr lang="en-US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Старость меня дома не застанет...»                                       </a:t>
                      </a: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Концерт, посвященный Дню пожилого человека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ГБУСО КО             «Дом ветеранов»</a:t>
                      </a:r>
                      <a:endParaRPr lang="en-US" sz="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10.10.19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                    четверг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мире музыкальных инструментов: его величество Рояль».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– беседа в рамках    музыкально  - образовательного  цикла  для  учащихся младших  классов «Музыка на все времена»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детская областная библиотека                          им.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А.Гайдара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11.10.19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18.00                 пятница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«Целует клавиши прелестная рука»  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Вечер фортепианной музыки учащихся ДМШ и ДШИ города Калининграда и Калининградской области в рамках музыкально – просветительского цикла «Музыкальные вечера в Музее янтаря»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ГБУК «Калининградский областной музей янтаря»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14.10.19                       15.30  понедельник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чем поет рояль?» 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загадка учащихся фортепианного отделения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ДМШ  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им.Д.Д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Шостаковича для воспитанников д/с № 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 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14.10.19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поэтической строкой М.Ю. Лермонтова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детское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музыкальное собрание, посвященное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 –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летию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 дня рождения М.Ю. Лермонтова с участием учащихся фортепианного отделения ДМШ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Реабилитационный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«Особый ребенок»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ул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Иванникова, 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16.10.19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18.00             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Вечер памяти </a:t>
                      </a:r>
                      <a:r>
                        <a:rPr lang="ru-RU" sz="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Ф.Шопена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посвященный 170 –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летию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смерти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Ф.Шопена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Концерт учащихся ДМШ и ДШИ города Калининграда,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КОМК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С.В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Рахманинова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КОМК                                   им. С.В. Рахманинова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17.10.19      четверг 18.00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Поэзия и музыка едина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музыкально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литературный вечер с участием калининградских поэтов и учащихся ДМШ города Калининграда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Библиотека                                 им.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А.П.Чехова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18.10.19 10.00    пятница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До, ре, ми, фа, соль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учащихся фортепианного отделения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ДМШ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им.Д.Д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Шостаковича для воспитанников детского сада №122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№122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85" marR="23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80331"/>
              </p:ext>
            </p:extLst>
          </p:nvPr>
        </p:nvGraphicFramePr>
        <p:xfrm>
          <a:off x="5419024" y="194663"/>
          <a:ext cx="5021988" cy="7205237"/>
        </p:xfrm>
        <a:graphic>
          <a:graphicData uri="http://schemas.openxmlformats.org/drawingml/2006/table">
            <a:tbl>
              <a:tblPr firstRow="1" firstCol="1" bandRow="1"/>
              <a:tblGrid>
                <a:gridCol w="850113"/>
                <a:gridCol w="3091755"/>
                <a:gridCol w="1080120"/>
              </a:tblGrid>
              <a:tr h="416971"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18.10.19           пятница               18.00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Пушкинские встречи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                        музыкально – литературный вечер с участием калининградских поэтов, писателей и учащихся ДМШ города Калининграда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Калининградская областная научная библиотека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61"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21.10.19                18:00         понедельник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Исполняя музыку </a:t>
                      </a:r>
                      <a:r>
                        <a:rPr kumimoji="0" lang="ru-RU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П.И.Чайковского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          Детское музыкальное собрание учащихся фортепианных  отделений ДМШ, ДШИ  города Калининграда и Калининградской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6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Концертный зал   ДМШ                        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22.10.19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15.30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Веселые клавиши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учащихся фортепианного отделения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ДМШ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 Д.Д. Шостаковича для воспитанников д/с № 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23.10.19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Рояль – король инструментов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– загадка в рамках  музыкально  - познавательного   цикла  для  воспитанников детских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садов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«Музыкальное детство»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детская областная библиотека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им.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А.Гайдара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24.10.19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15.30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Веселое путешествие в страну фортепианных звуков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    концерт – сказка в исполнении учащихся фортепианного отделения для воспитанников д/с № 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 95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25.10.19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18.00                  пятница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музыку с радостью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детское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музыкальное собрание учащихся ОКФ ДМШ </a:t>
                      </a:r>
                      <a:r>
                        <a:rPr lang="ru-RU" sz="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города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Калининграда и Калининградской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зал ДМШ       им. Д.Д. Шостаковича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28.10.19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18.00         понедельник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Играем вместе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ансамблевого исполнительства учащихся ДМШ, ДШИ города Калининграда и Калининградской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зал ДМШ       им. Д.Д. Шостаковича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29.10.19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15.00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Клавиш стройный ряд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                            концерт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сказка в исполнении учащихся фортепианного отделения ДМШ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Д.Д. Шостаковича для воспитанников д/с№ 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 119,                            ул. Шота Руставели, 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30.10.19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12.00                        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Дмитрий Шостакович - детям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Методическое 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сообщение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Совриковой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Л.А. на заседании фортепианного отделения ДМШ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зал ДМШ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72">
                <a:tc>
                  <a:txBody>
                    <a:bodyPr/>
                    <a:lstStyle/>
                    <a:p>
                      <a:pPr marL="0" marR="0" indent="0" algn="ctr" defTabSz="1036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31.10.19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18.00                                четверг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Фортепианная  музыка  композиторов  </a:t>
                      </a:r>
                      <a:r>
                        <a:rPr lang="en-US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века - детям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              детское музыкальное собрание учащихся ДМШ,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ДШИ  города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Калининграда и Калининградской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зал ДМШ       им. Д.Д. Шостаковича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01.11.19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11.00               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ОКФ: актуальные вопросы  и новации  современной педагогики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».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 – практикум  для преподавателей ОКФ ДМШ города Калининграда и Калининградской области.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зал ДМШ      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05.11.19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вторник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Клуб любознательных музыкантов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              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– беседа в рамках    музыкально  - образовательного  цикла  для  учащихся младших  классов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 на все времена»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детская областная библиотека                           им. А.Гайдара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06.11.19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15.00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«Звучит на клавишах рояля и торжество, и волшебство…»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концертная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в исполнении учащихся фортепианного отделения ДМШ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Д.Д. Шостаковича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для воспитанников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д/с № 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06.11.19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18.00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«Вечер фортепианной музыки»                                                    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ДМШ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Калининграда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в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Российском Центре  науки и культуры  г. Гданьск (Польша)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Российский Центр  науки и культуры           г. Гданьск (Польша)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08.11.19               11.00                 пятница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Фортепиано – инструмент неограниченных  возможностей»           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 – практическая конференция для преподавателей фортепианных отделений ДМШ и ДШИ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города Калининграда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Калининградской области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Концертный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зал ДМШ       им. Д.Д. Шостаковича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4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10.11.19               16.00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воскресенье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Viva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Рояль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    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Закрытие 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Международного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фестиваля  фортепианной музыки «Виват, Рояль!», посвященного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еждународному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Дню пианиста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Калининградская </a:t>
                      </a: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областная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филармония им. Е.Ф. 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Светланова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8" marR="24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9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Виват рояль\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42" y="644101"/>
            <a:ext cx="4433899" cy="298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252" y="43958"/>
            <a:ext cx="4464496" cy="430874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pPr algn="just"/>
            <a:endParaRPr lang="ru-RU" sz="1100" dirty="0"/>
          </a:p>
          <a:p>
            <a:pPr algn="ctr"/>
            <a:r>
              <a:rPr lang="ru-RU" sz="1100" dirty="0"/>
              <a:t> </a:t>
            </a:r>
            <a:r>
              <a:rPr lang="ru-RU" sz="10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3545" y="3373942"/>
            <a:ext cx="4464495" cy="1754310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2421" algn="ctr"/>
            <a:r>
              <a:rPr lang="en-US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Международный </a:t>
            </a:r>
            <a:r>
              <a:rPr lang="ru-RU" sz="1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фестиваль  фортепианной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музыки,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2421" algn="ctr"/>
            <a:r>
              <a:rPr lang="ru-RU" sz="1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посвященный Международному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Дню </a:t>
            </a:r>
            <a:r>
              <a:rPr lang="ru-RU" sz="1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пианиста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2541" y="2952827"/>
            <a:ext cx="184694" cy="400093"/>
          </a:xfrm>
          <a:prstGeom prst="rect">
            <a:avLst/>
          </a:prstGeom>
          <a:noFill/>
        </p:spPr>
        <p:txBody>
          <a:bodyPr wrap="none" lIns="91422" tIns="45712" rIns="91422" bIns="45712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81980" y="305563"/>
            <a:ext cx="3600252" cy="338538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r>
              <a:rPr lang="ru-RU" sz="1600" b="1" dirty="0">
                <a:latin typeface="Adventure" panose="02000503020000020003" pitchFamily="2" charset="0"/>
              </a:rPr>
              <a:t>   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320" y="1440656"/>
            <a:ext cx="4176464" cy="400110"/>
          </a:xfrm>
          <a:prstGeom prst="rect">
            <a:avLst/>
          </a:prstGeom>
        </p:spPr>
        <p:txBody>
          <a:bodyPr wrap="square" lIns="91422" tIns="45712" rIns="91422" bIns="45712">
            <a:spAutoFit/>
          </a:bodyPr>
          <a:lstStyle/>
          <a:p>
            <a:pPr algn="ctr"/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0720" y="6193184"/>
            <a:ext cx="4320479" cy="400095"/>
          </a:xfrm>
          <a:prstGeom prst="rect">
            <a:avLst/>
          </a:prstGeom>
          <a:noFill/>
        </p:spPr>
        <p:txBody>
          <a:bodyPr wrap="square" lIns="91422" tIns="45712" rIns="91422" bIns="45712" rtlCol="0">
            <a:spAutoFit/>
          </a:bodyPr>
          <a:lstStyle/>
          <a:p>
            <a:pPr algn="ctr"/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43545" y="305237"/>
            <a:ext cx="5077120" cy="553982"/>
          </a:xfrm>
          <a:prstGeom prst="rect">
            <a:avLst/>
          </a:prstGeom>
        </p:spPr>
        <p:txBody>
          <a:bodyPr wrap="square" lIns="91422" tIns="45712" rIns="91422" bIns="45712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Adventure" panose="02000503020000020003" pitchFamily="2" charset="0"/>
              </a:rPr>
              <a:t> </a:t>
            </a:r>
            <a:r>
              <a:rPr lang="ru-RU" sz="1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МАУ ДО ГО «Город Калининград» </a:t>
            </a:r>
          </a:p>
          <a:p>
            <a:pPr lvl="0" algn="ctr"/>
            <a:r>
              <a:rPr lang="ru-RU" sz="1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«ДМШ им</a:t>
            </a:r>
            <a:r>
              <a:rPr lang="ru-RU" sz="1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Д.Д</a:t>
            </a:r>
            <a:r>
              <a:rPr lang="ru-RU" sz="1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Шостаковича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10721" y="5223688"/>
            <a:ext cx="4502299" cy="2092877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поддержке:</a:t>
            </a:r>
          </a:p>
          <a:p>
            <a:pPr>
              <a:tabLst>
                <a:tab pos="85725" algn="l"/>
                <a:tab pos="180975" algn="l"/>
              </a:tabLst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ГБУ КО «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 -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Центр»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Калининградской областной филармонии им. 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Е.Ф.Светланова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вдохновения»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ГБУК «Калининградский областной музей янтаря»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ГБПОУ КОМК им.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С.В.Рахманинова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-Калининградского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общественного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культуры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КРОО «Общество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Ф.Шопена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Калининграде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Калининградской писательской организации Союза российских 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писателей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-МАУК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 «Город Калининград» «Калининградская централизованная библиотечная система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-Калининградской областной научной библиотеки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88" y="3977178"/>
            <a:ext cx="468052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«ОКФ: актуальные вопросы и </a:t>
            </a:r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новации современной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педагогики»                                                                         </a:t>
            </a:r>
            <a:endParaRPr lang="ru-RU" sz="1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семинар – практикум для преподавателей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ОКФ ДМШ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города Калининграда и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Калининградской области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01.11.19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11.00 Концертный зал ДМШ им. Д.Д. Шостаковича  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(ул. Комсомольская,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21)</a:t>
            </a:r>
          </a:p>
          <a:p>
            <a:pPr lvl="0" algn="ctr"/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/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Общий курс фортепиано на современном этапе: опыт,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проблемы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             Обобщение опыта работы отделении ОКФ СП «ДМШ»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КОМК 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им. С.В. Рахманинова.                                                                                                                Методическое сообщение </a:t>
            </a:r>
            <a:r>
              <a:rPr lang="ru-RU" sz="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Биченовой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М.Г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., председателя ПК ОКФ  СП «ДМШ», преподавателя ГБПОУ «Калининградский областной музыкальный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колледж</a:t>
            </a:r>
          </a:p>
          <a:p>
            <a:pPr lvl="0" algn="just"/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С.В. Рахманинова» </a:t>
            </a:r>
          </a:p>
          <a:p>
            <a:pPr lvl="0"/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.«Путь к успеху. Особенности реализации учебных программ по ОКФ. Значение навыка чтения с листа</a:t>
            </a:r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                                                                                       </a:t>
            </a:r>
          </a:p>
          <a:p>
            <a:pPr lvl="0"/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оллективная</a:t>
            </a:r>
            <a:r>
              <a:rPr lang="ru-RU" sz="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методическая работа</a:t>
            </a: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преподавателей ОКФ Федотовой С.Е., </a:t>
            </a:r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/>
            <a:r>
              <a:rPr lang="ru-RU" sz="9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Дьяконовой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О.Л. (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ДМШ им. Д.Д. Шостаковича) и  Аванесовой И.Г.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(0ДШИ 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«Гармония») </a:t>
            </a:r>
          </a:p>
          <a:p>
            <a:pPr lvl="0" algn="just"/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9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Межшкольный Открытый конкурс «Фортепиано без границ»: размышления, проблемы, перспективы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                                                          </a:t>
            </a:r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/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Выступление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Рыбакиной Т.И., заслуженного работника культуры РФ, директора </a:t>
            </a:r>
            <a:r>
              <a:rPr lang="ru-RU" sz="90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ДШИ </a:t>
            </a:r>
            <a:endParaRPr lang="ru-RU" sz="90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/>
            <a:r>
              <a:rPr lang="ru-RU" sz="90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Э.Т.А. Гофмана 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7884" y="140659"/>
            <a:ext cx="47525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0000"/>
                </a:solidFill>
                <a:latin typeface="Times New Roman"/>
                <a:ea typeface="Times New Roman"/>
              </a:rPr>
              <a:t>«Фортепиано – инструмент </a:t>
            </a:r>
            <a:endParaRPr lang="ru-RU" sz="1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неограниченных </a:t>
            </a:r>
            <a:r>
              <a:rPr lang="ru-RU" sz="1000" b="1" dirty="0">
                <a:solidFill>
                  <a:srgbClr val="000000"/>
                </a:solidFill>
                <a:latin typeface="Times New Roman"/>
                <a:ea typeface="Times New Roman"/>
              </a:rPr>
              <a:t>возможностей»</a:t>
            </a:r>
            <a:endParaRPr lang="ru-RU" sz="1000" dirty="0">
              <a:latin typeface="Times New Roman"/>
              <a:ea typeface="Times New Roman"/>
            </a:endParaRPr>
          </a:p>
          <a:p>
            <a:pPr algn="ctr"/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Научно – практическая конференция для преподавателей фортепианных отделений ДМШ и ДШИ города Калининграда и Калининградской области </a:t>
            </a:r>
            <a:endParaRPr lang="ru-RU" sz="9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08.11.19 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, 11.00 Концертный зал ДМШ им. Д.Д. </a:t>
            </a:r>
            <a:r>
              <a:rPr lang="ru-RU" sz="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Шостаковича (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ул. Комсомольская, 21)</a:t>
            </a:r>
            <a:endParaRPr lang="ru-RU" sz="900" dirty="0">
              <a:latin typeface="Times New Roman"/>
              <a:ea typeface="Times New Roman"/>
            </a:endParaRPr>
          </a:p>
          <a:p>
            <a:pPr algn="just"/>
            <a:r>
              <a:rPr lang="ru-RU" sz="900" b="1" dirty="0">
                <a:solidFill>
                  <a:srgbClr val="000000"/>
                </a:solidFill>
                <a:latin typeface="Times New Roman"/>
                <a:ea typeface="Times New Roman"/>
              </a:rPr>
              <a:t>1. " О развитии музыкального восприятия в педагогическом процессе в классе фортепиано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(теория и предлагаемая методика</a:t>
            </a:r>
            <a:r>
              <a:rPr lang="ru-RU" sz="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 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Методическое сообщение Кириченко П.В., кандидата искусствоведения, доцента, заслуженного работника науки и образования, заместителя директора по учебной работе СПб ГБПОУ «Санкт – Петербургское государственного музыкально - педагогическое училище"(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г.Санкт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– Петербург)</a:t>
            </a:r>
            <a:endParaRPr lang="ru-RU" sz="900" dirty="0">
              <a:latin typeface="Times New Roman"/>
              <a:ea typeface="Times New Roman"/>
            </a:endParaRPr>
          </a:p>
          <a:p>
            <a:pPr algn="just"/>
            <a:r>
              <a:rPr lang="ru-RU" sz="900" b="1" dirty="0">
                <a:solidFill>
                  <a:srgbClr val="000000"/>
                </a:solidFill>
                <a:latin typeface="Times New Roman"/>
                <a:ea typeface="Times New Roman"/>
              </a:rPr>
              <a:t>2. «Стилистические особенности фортепианной музыки XX-</a:t>
            </a:r>
            <a:r>
              <a:rPr lang="ru-RU" sz="9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sz="900" b="1" dirty="0">
                <a:solidFill>
                  <a:srgbClr val="000000"/>
                </a:solidFill>
                <a:latin typeface="Times New Roman"/>
                <a:ea typeface="Times New Roman"/>
              </a:rPr>
              <a:t> столетия» 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Методическое сообщение 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Слободяна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В.Д., заслуженного артиста РФ, председателя КРОО «Калининградское общество 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Ф.Шопена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», председателя ПЦК «Фортепиано» ГБПОУ «Калининградский областной музыкальный колледж им. С.В. Рахманинова».</a:t>
            </a:r>
            <a:endParaRPr lang="ru-RU" sz="900" dirty="0">
              <a:latin typeface="Times New Roman"/>
              <a:ea typeface="Times New Roman"/>
            </a:endParaRPr>
          </a:p>
          <a:p>
            <a:pPr algn="just"/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Концерт учащихся ДМШ, ДШИ города Калининграда и Калининградской области, студентов КОМК им. С.В. Рахманинова. В программе произведения композиторов XX-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столетия.</a:t>
            </a:r>
            <a:endParaRPr lang="ru-RU" sz="900" dirty="0">
              <a:latin typeface="Times New Roman"/>
              <a:ea typeface="Times New Roman"/>
            </a:endParaRPr>
          </a:p>
          <a:p>
            <a:pPr algn="just"/>
            <a:r>
              <a:rPr lang="ru-RU" sz="900" b="1" dirty="0">
                <a:solidFill>
                  <a:srgbClr val="000000"/>
                </a:solidFill>
                <a:latin typeface="Times New Roman"/>
                <a:ea typeface="Times New Roman"/>
              </a:rPr>
              <a:t>3. «Современный педагогический репертуар в классе ансамбля ДМШ. Фортепианные дуэты композиторов Санкт – Петербурга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». Методическое сообщение и исполнительский анализ фортепианных ансамблей для средних и старших классов ДМШ 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Фролаковой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И. Е., председателя ПЦК "Ансамблевое исполнительство", лауреата Международных конкурсов, преподавателя отделения "Фортепиано" ГБПОУ «Калининградский областной музыкальный колледж им. С.В. Рахманинова. Музыкальные иллюстрации в исполнении </a:t>
            </a:r>
            <a:r>
              <a:rPr lang="ru-RU" sz="900" dirty="0" err="1">
                <a:solidFill>
                  <a:srgbClr val="000000"/>
                </a:solidFill>
                <a:latin typeface="Times New Roman"/>
                <a:ea typeface="Times New Roman"/>
              </a:rPr>
              <a:t>Фролаковой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 И.Е. и Николаевой Ю.В., лауреатов Международных конкурсов, преподавателей ПЦК «Фортепиано» ГБПОУ «Калининградский областной музыкальный </a:t>
            </a:r>
            <a:r>
              <a:rPr lang="ru-RU" sz="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колледж</a:t>
            </a:r>
          </a:p>
          <a:p>
            <a:pPr algn="just"/>
            <a:r>
              <a:rPr lang="ru-RU" sz="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900" dirty="0">
                <a:solidFill>
                  <a:srgbClr val="000000"/>
                </a:solidFill>
                <a:latin typeface="Times New Roman"/>
                <a:ea typeface="Times New Roman"/>
              </a:rPr>
              <a:t>им. С.В. Рахманинова».</a:t>
            </a:r>
            <a:endParaRPr lang="ru-RU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73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1474</Words>
  <Application>Microsoft Office PowerPoint</Application>
  <PresentationFormat>Произвольный</PresentationFormat>
  <Paragraphs>136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107</cp:revision>
  <cp:lastPrinted>2019-09-30T14:18:04Z</cp:lastPrinted>
  <dcterms:created xsi:type="dcterms:W3CDTF">2018-03-19T09:46:01Z</dcterms:created>
  <dcterms:modified xsi:type="dcterms:W3CDTF">2019-09-30T14:27:26Z</dcterms:modified>
</cp:coreProperties>
</file>